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50" r:id="rId4"/>
  </p:sldMasterIdLst>
  <p:notesMasterIdLst>
    <p:notesMasterId r:id="rId9"/>
  </p:notesMasterIdLst>
  <p:handoutMasterIdLst>
    <p:handoutMasterId r:id="rId10"/>
  </p:handoutMasterIdLst>
  <p:sldIdLst>
    <p:sldId id="257" r:id="rId5"/>
    <p:sldId id="258" r:id="rId6"/>
    <p:sldId id="259" r:id="rId7"/>
    <p:sldId id="261" r:id="rId8"/>
  </p:sldIdLst>
  <p:sldSz cx="12192000" cy="6858000"/>
  <p:notesSz cx="6858000" cy="9144000"/>
  <p:embeddedFontLst>
    <p:embeddedFont>
      <p:font typeface="B Nazanin" panose="00000400000000000000" pitchFamily="2" charset="-78"/>
      <p:regular r:id="rId11"/>
      <p:bold r:id="rId12"/>
    </p:embeddedFont>
    <p:embeddedFont>
      <p:font typeface="Calibri" panose="020F0502020204030204" pitchFamily="34" charset="0"/>
      <p:regular r:id="rId13"/>
      <p:bold r:id="rId14"/>
    </p:embeddedFont>
    <p:embeddedFont>
      <p:font typeface="B Titr" panose="00000700000000000000" pitchFamily="2" charset="-78"/>
      <p:bold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Wingdings 3" panose="05040102010807070707" pitchFamily="18" charset="2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265C8A-FFC6-4CA5-928B-7D336F2F54D5}">
          <p14:sldIdLst>
            <p14:sldId id="257"/>
            <p14:sldId id="258"/>
            <p14:sldId id="259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32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9255338-DFEA-D1B5-FF69-D0A0BF6701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4F742A8-6027-D0B0-A46E-DA4F170C24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C736A-B41B-40B6-9BBB-A83FB6B1A1B8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E3604-BBCC-E8E8-BC41-E46CE9AF9A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95E89FE-EBCC-0BDE-F154-8234F462A2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FD360-9154-4A8B-9962-005D2981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52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D825E-0263-4D2C-8379-C59E893CDCE8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73541-6B5C-458F-9F65-8B8F3ADA3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211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086A-0598-4771-AAB3-F9DC9F716704}" type="datetime1">
              <a:rPr lang="en-US" smtClean="0"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7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91A9-7226-4833-B063-724B196845CF}" type="datetime1">
              <a:rPr lang="en-US" smtClean="0"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8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C207-1092-4CA8-92BF-F127D021D98A}" type="datetime1">
              <a:rPr lang="en-US" smtClean="0"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3655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F0F5-BA43-48B0-A05D-2C86A4941766}" type="datetime1">
              <a:rPr lang="en-US" smtClean="0"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30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39FF-5217-41A8-9832-EBDEC1ACD905}" type="datetime1">
              <a:rPr lang="en-US" smtClean="0"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100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992-E15C-42AF-961C-CA1A9FF3067B}" type="datetime1">
              <a:rPr lang="en-US" smtClean="0"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62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5F6D-40C8-4BE4-9892-32C71E545397}" type="datetime1">
              <a:rPr lang="en-US" smtClean="0"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86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B475-66B3-4AB1-9471-35DB87FDF10D}" type="datetime1">
              <a:rPr lang="en-US" smtClean="0"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9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5F51-57A4-4E32-8F89-2AEB1CB993A9}" type="datetime1">
              <a:rPr lang="en-US" smtClean="0"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1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328F-D6B3-4462-B70E-C579270EDD47}" type="datetime1">
              <a:rPr lang="en-US" smtClean="0"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3CEE-0FF8-4119-8F96-86C4698380B4}" type="datetime1">
              <a:rPr lang="en-US" smtClean="0"/>
              <a:t>12/16/2023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1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561B-96CC-4805-AA83-C2D76CF7EEBC}" type="datetime1">
              <a:rPr lang="en-US" smtClean="0"/>
              <a:t>12/16/2023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7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448E-52D8-4202-9C8F-EBF94796B7DC}" type="datetime1">
              <a:rPr lang="en-US" smtClean="0"/>
              <a:t>12/16/2023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3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9032-2D0A-41E1-86B3-27C4A4377A49}" type="datetime1">
              <a:rPr lang="en-US" smtClean="0"/>
              <a:t>12/16/2023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1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A24C-542C-43E1-A4DD-8068850CEA84}" type="datetime1">
              <a:rPr lang="en-US" smtClean="0"/>
              <a:t>12/16/2023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7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A710-36BE-437A-B4C6-CE87F336D9D1}" type="datetime1">
              <a:rPr lang="en-US" smtClean="0"/>
              <a:t>12/16/2023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58201-4D28-418E-8F12-51B8F93ACC1F}" type="datetime1">
              <a:rPr lang="en-US" smtClean="0"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pPr algn="l" rtl="1"/>
            <a:r>
              <a:rPr lang="fa-IR" sz="8000" dirty="0">
                <a:solidFill>
                  <a:schemeClr val="tx1"/>
                </a:solidFill>
              </a:rPr>
              <a:t>ب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DB04C52-170D-8E17-149E-299CB03FE7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89" y="1310027"/>
            <a:ext cx="5443330" cy="453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783" y="1298374"/>
            <a:ext cx="10702977" cy="1519553"/>
          </a:xfrm>
        </p:spPr>
        <p:txBody>
          <a:bodyPr anchor="ctr">
            <a:normAutofit fontScale="90000"/>
          </a:bodyPr>
          <a:lstStyle/>
          <a:p>
            <a:pPr lvl="0" algn="ctr" rtl="1"/>
            <a:r>
              <a:rPr lang="fa-IR" sz="4800" dirty="0">
                <a:solidFill>
                  <a:schemeClr val="tx1"/>
                </a:solidFill>
                <a:cs typeface="B Titr" panose="00000700000000000000" pitchFamily="2" charset="-78"/>
              </a:rPr>
              <a:t>استاندارد حسابداری بخش عمومی شماره6 </a:t>
            </a:r>
            <a:br>
              <a:rPr lang="fa-IR" sz="4800" dirty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4800" dirty="0" err="1">
                <a:solidFill>
                  <a:schemeClr val="tx1"/>
                </a:solidFill>
                <a:cs typeface="B Titr" panose="00000700000000000000" pitchFamily="2" charset="-78"/>
              </a:rPr>
              <a:t>موجودیها</a:t>
            </a:r>
            <a:endParaRPr lang="en-US" sz="4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77F0B8-7D75-D505-B689-167450F3F44A}"/>
              </a:ext>
            </a:extLst>
          </p:cNvPr>
          <p:cNvSpPr txBox="1"/>
          <p:nvPr/>
        </p:nvSpPr>
        <p:spPr>
          <a:xfrm>
            <a:off x="1366447" y="3105835"/>
            <a:ext cx="773691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300" dirty="0">
                <a:cs typeface="B Titr" panose="00000700000000000000" pitchFamily="2" charset="-78"/>
              </a:rPr>
              <a:t>ارائه دهنده</a:t>
            </a:r>
            <a:r>
              <a:rPr lang="fa-IR" sz="4300" dirty="0" smtClean="0">
                <a:cs typeface="B Titr" panose="00000700000000000000" pitchFamily="2" charset="-78"/>
              </a:rPr>
              <a:t>:</a:t>
            </a:r>
            <a:endParaRPr lang="en-US" sz="4300" dirty="0"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51EAA7-D6EF-BED0-BE57-D1AD51B83984}"/>
              </a:ext>
            </a:extLst>
          </p:cNvPr>
          <p:cNvSpPr txBox="1"/>
          <p:nvPr/>
        </p:nvSpPr>
        <p:spPr>
          <a:xfrm>
            <a:off x="609600" y="5657850"/>
            <a:ext cx="255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en-US" sz="4000" dirty="0"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77B73C-72A3-EEA9-D749-346382055FBD}"/>
              </a:ext>
            </a:extLst>
          </p:cNvPr>
          <p:cNvSpPr txBox="1"/>
          <p:nvPr/>
        </p:nvSpPr>
        <p:spPr>
          <a:xfrm>
            <a:off x="827210" y="4435703"/>
            <a:ext cx="780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dirty="0" smtClean="0">
                <a:cs typeface="B Titr" panose="00000700000000000000" pitchFamily="2" charset="-78"/>
              </a:rPr>
              <a:t>استاد ارجمند :</a:t>
            </a:r>
            <a:endParaRPr lang="en-US" sz="3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E37634-D99A-CB79-5728-65D93987706E}"/>
              </a:ext>
            </a:extLst>
          </p:cNvPr>
          <p:cNvSpPr txBox="1"/>
          <p:nvPr/>
        </p:nvSpPr>
        <p:spPr>
          <a:xfrm>
            <a:off x="2842068" y="322332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b="1" dirty="0">
                <a:solidFill>
                  <a:schemeClr val="tx1"/>
                </a:solidFill>
                <a:cs typeface="B Nazanin" panose="00000400000000000000" pitchFamily="2" charset="-78"/>
              </a:rPr>
              <a:t> فهرست مطالب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7B20D3-249A-05A1-F4C7-B7813B2A2D22}"/>
              </a:ext>
            </a:extLst>
          </p:cNvPr>
          <p:cNvSpPr txBox="1"/>
          <p:nvPr/>
        </p:nvSpPr>
        <p:spPr>
          <a:xfrm>
            <a:off x="885825" y="776015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u="sng" dirty="0">
                <a:cs typeface="B Nazanin" panose="00000400000000000000" pitchFamily="2" charset="-78"/>
              </a:rPr>
              <a:t>شماره اسلاید</a:t>
            </a:r>
            <a:endParaRPr lang="en-US" b="1" u="sng" dirty="0">
              <a:cs typeface="B Nazanin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14BE74D-5A09-08B4-37C8-7510DEE1D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73" y="2991654"/>
            <a:ext cx="8602202" cy="5683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3465B18-DCF5-502A-DCEF-2691DB8B885A}"/>
              </a:ext>
            </a:extLst>
          </p:cNvPr>
          <p:cNvSpPr txBox="1"/>
          <p:nvPr/>
        </p:nvSpPr>
        <p:spPr>
          <a:xfrm>
            <a:off x="790575" y="1313211"/>
            <a:ext cx="10015892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800" dirty="0">
                <a:cs typeface="B Nazanin" panose="00000400000000000000" pitchFamily="2" charset="-78"/>
              </a:rPr>
              <a:t>هدف......................................................................................................................................   1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800" dirty="0">
                <a:cs typeface="B Nazanin" panose="00000400000000000000" pitchFamily="2" charset="-78"/>
              </a:rPr>
              <a:t> دامنه کاربرد.......................................................................................................................   2</a:t>
            </a:r>
            <a:endParaRPr lang="en-US" sz="2800" dirty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800" dirty="0">
                <a:cs typeface="B Nazanin" panose="00000400000000000000" pitchFamily="2" charset="-78"/>
              </a:rPr>
              <a:t>تعاریف .................................................................................................................................   3 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800" dirty="0" err="1">
                <a:cs typeface="B Nazanin" panose="00000400000000000000" pitchFamily="2" charset="-78"/>
              </a:rPr>
              <a:t>موجودیها</a:t>
            </a:r>
            <a:r>
              <a:rPr lang="fa-IR" sz="2800" dirty="0">
                <a:cs typeface="B Nazanin" panose="00000400000000000000" pitchFamily="2" charset="-78"/>
              </a:rPr>
              <a:t> .............................................................................................................................   </a:t>
            </a:r>
            <a:r>
              <a:rPr lang="fa-IR" sz="2500" dirty="0">
                <a:cs typeface="B Nazanin" panose="00000400000000000000" pitchFamily="2" charset="-78"/>
              </a:rPr>
              <a:t>4  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800" dirty="0">
                <a:cs typeface="B Nazanin" panose="00000400000000000000" pitchFamily="2" charset="-78"/>
              </a:rPr>
              <a:t> سربار تولید.......................................................................................................................... </a:t>
            </a:r>
            <a:r>
              <a:rPr lang="fa-IR" sz="2500" dirty="0">
                <a:cs typeface="B Nazanin" panose="00000400000000000000" pitchFamily="2" charset="-78"/>
              </a:rPr>
              <a:t>  9 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500" dirty="0">
                <a:cs typeface="B Nazanin" panose="00000400000000000000" pitchFamily="2" charset="-78"/>
              </a:rPr>
              <a:t>روش های هزینه یابی..........................................................................................................................  12 </a:t>
            </a:r>
            <a:endParaRPr lang="fa-IR" sz="2800" dirty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800" dirty="0">
                <a:cs typeface="B Nazanin" panose="00000400000000000000" pitchFamily="2" charset="-78"/>
              </a:rPr>
              <a:t>تکنیک های محاسبه بهای تمام شده.............................................................................  15  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800" dirty="0">
                <a:cs typeface="B Nazanin" panose="00000400000000000000" pitchFamily="2" charset="-78"/>
              </a:rPr>
              <a:t>خالص ارزش فروش............................................................................................................  17 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800" dirty="0">
                <a:cs typeface="B Nazanin" panose="00000400000000000000" pitchFamily="2" charset="-78"/>
              </a:rPr>
              <a:t>شناخت موجودی ها به عنوان هزینه..............................................................................  18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800" dirty="0">
                <a:cs typeface="B Nazanin" panose="00000400000000000000" pitchFamily="2" charset="-78"/>
              </a:rPr>
              <a:t>افشا........................................................................................................................................  19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800" dirty="0">
                <a:cs typeface="B Nazanin" panose="00000400000000000000" pitchFamily="2" charset="-78"/>
              </a:rPr>
              <a:t>تاریخ اجرا.............................................................................................................................  20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endParaRPr lang="fa-IR" sz="2800" dirty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endParaRPr lang="fa-IR" sz="2800" dirty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endParaRPr lang="fa-IR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1884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18427-3D72-6E0A-E540-3EEA17B1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950"/>
          </a:xfrm>
        </p:spPr>
        <p:txBody>
          <a:bodyPr>
            <a:normAutofit/>
          </a:bodyPr>
          <a:lstStyle/>
          <a:p>
            <a:pPr algn="ctr" rtl="1"/>
            <a:r>
              <a:rPr lang="fa-IR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هدف</a:t>
            </a:r>
            <a:endParaRPr lang="en-US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913852-A37E-F8A0-A796-17C02A1F2BFE}"/>
              </a:ext>
            </a:extLst>
          </p:cNvPr>
          <p:cNvSpPr txBox="1"/>
          <p:nvPr/>
        </p:nvSpPr>
        <p:spPr>
          <a:xfrm>
            <a:off x="771525" y="1724025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cs typeface="B Nazanin" panose="00000400000000000000" pitchFamily="2" charset="-78"/>
              </a:rPr>
              <a:t>تشریح نحوه حسابداری </a:t>
            </a:r>
            <a:r>
              <a:rPr lang="fa-IR" sz="2800" dirty="0" err="1">
                <a:cs typeface="B Nazanin" panose="00000400000000000000" pitchFamily="2" charset="-78"/>
              </a:rPr>
              <a:t>موجودیها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5ACA61-6B7A-4F3A-B017-575E1210FD56}"/>
              </a:ext>
            </a:extLst>
          </p:cNvPr>
          <p:cNvSpPr txBox="1"/>
          <p:nvPr/>
        </p:nvSpPr>
        <p:spPr>
          <a:xfrm>
            <a:off x="677334" y="2933700"/>
            <a:ext cx="9447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مهم ترین موضوع در حسابداری </a:t>
            </a:r>
            <a:r>
              <a:rPr lang="fa-IR" sz="2800" b="1" dirty="0" err="1">
                <a:cs typeface="B Nazanin" panose="00000400000000000000" pitchFamily="2" charset="-78"/>
              </a:rPr>
              <a:t>موجودیها</a:t>
            </a:r>
            <a:r>
              <a:rPr lang="fa-IR" sz="2800" dirty="0">
                <a:cs typeface="B Nazanin" panose="00000400000000000000" pitchFamily="2" charset="-78"/>
              </a:rPr>
              <a:t>      شناسایی بهای تمام شده به عنوان دارایی </a:t>
            </a:r>
            <a:r>
              <a:rPr lang="fa-IR" sz="2800" dirty="0" err="1">
                <a:cs typeface="B Nazanin" panose="00000400000000000000" pitchFamily="2" charset="-78"/>
              </a:rPr>
              <a:t>وانتقال</a:t>
            </a:r>
            <a:r>
              <a:rPr lang="fa-IR" sz="2800" dirty="0">
                <a:cs typeface="B Nazanin" panose="00000400000000000000" pitchFamily="2" charset="-78"/>
              </a:rPr>
              <a:t> آن به دوره های آتی جهت تطابق با رویداد های مربوط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xmlns="" id="{57D8AB2C-82FA-C938-C847-36D45040BD55}"/>
              </a:ext>
            </a:extLst>
          </p:cNvPr>
          <p:cNvSpPr/>
          <p:nvPr/>
        </p:nvSpPr>
        <p:spPr>
          <a:xfrm>
            <a:off x="4594668" y="3098929"/>
            <a:ext cx="381000" cy="257175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xmlns="" id="{F2146BA2-6211-3B5C-8EA7-AADFCEB5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4" y="6362700"/>
            <a:ext cx="683339" cy="358112"/>
          </a:xfrm>
        </p:spPr>
        <p:txBody>
          <a:bodyPr/>
          <a:lstStyle/>
          <a:p>
            <a:r>
              <a:rPr lang="fa-IR" sz="1800" dirty="0">
                <a:solidFill>
                  <a:schemeClr val="tx1"/>
                </a:solidFill>
                <a:latin typeface="Trebuchet MS (Body"/>
                <a:cs typeface="B Titr" panose="00000700000000000000" pitchFamily="2" charset="-78"/>
              </a:rPr>
              <a:t>1</a:t>
            </a:r>
            <a:endParaRPr lang="en-US" sz="1800" dirty="0">
              <a:solidFill>
                <a:schemeClr val="tx1"/>
              </a:solidFill>
              <a:latin typeface="Trebuchet MS (Body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944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4F4D41-822D-40F2-A7AC-E4E6CB36CA7A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393</TotalTime>
  <Words>101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B Nazanin</vt:lpstr>
      <vt:lpstr>Calibri</vt:lpstr>
      <vt:lpstr>Trebuchet MS (Body</vt:lpstr>
      <vt:lpstr>Wingdings</vt:lpstr>
      <vt:lpstr>B Titr</vt:lpstr>
      <vt:lpstr>Arial</vt:lpstr>
      <vt:lpstr>Trebuchet MS</vt:lpstr>
      <vt:lpstr>Tahoma</vt:lpstr>
      <vt:lpstr>Wingdings 3</vt:lpstr>
      <vt:lpstr>Facet</vt:lpstr>
      <vt:lpstr>ب</vt:lpstr>
      <vt:lpstr>استاندارد حسابداری بخش عمومی شماره6  موجودیها</vt:lpstr>
      <vt:lpstr>PowerPoint Presentation</vt:lpstr>
      <vt:lpstr>هدف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</dc:title>
  <dc:creator>Abbas Hoseini</dc:creator>
  <cp:lastModifiedBy>orkideh</cp:lastModifiedBy>
  <cp:revision>15</cp:revision>
  <dcterms:created xsi:type="dcterms:W3CDTF">2023-10-06T10:58:03Z</dcterms:created>
  <dcterms:modified xsi:type="dcterms:W3CDTF">2023-12-16T18:10:37Z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